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63" r:id="rId2"/>
    <p:sldId id="267" r:id="rId3"/>
    <p:sldId id="262" r:id="rId4"/>
    <p:sldId id="268" r:id="rId5"/>
    <p:sldId id="272" r:id="rId6"/>
    <p:sldId id="273" r:id="rId7"/>
    <p:sldId id="287" r:id="rId8"/>
    <p:sldId id="256" r:id="rId9"/>
    <p:sldId id="274" r:id="rId10"/>
    <p:sldId id="258" r:id="rId11"/>
    <p:sldId id="259" r:id="rId12"/>
    <p:sldId id="269" r:id="rId13"/>
    <p:sldId id="270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4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97048-72E6-4D93-9BA5-41E43AD536D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6D28A-FC45-420A-99D5-B8152B5591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6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Small-scale -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397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T10-burnt_insulation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999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T10-stud_buckling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5019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T1-frame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0054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T1-pb-joint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2181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T5-construction-insulation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083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T5-construction-insulation-built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2914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T8-construction-layer1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108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T8-construction-layer2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7989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T8-construction-built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746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T9-frame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2277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Small-scale – set-up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3419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T9-construction-built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6875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T10-frame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4724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T10-construction-built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466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Small scale – post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688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T1-T4-construction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47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T1-T4 full built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9380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T5-T6construction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29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T8-construction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06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T9-construction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9956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T10-construction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13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71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40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646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48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551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86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61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96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27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060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0504B-E78A-4223-9E8D-FF6666E9B445}" type="datetimeFigureOut">
              <a:rPr lang="en-AU" smtClean="0"/>
              <a:t>15/03/2020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75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floor, table, building&#10;&#10;Description automatically generated">
            <a:extLst>
              <a:ext uri="{FF2B5EF4-FFF2-40B4-BE49-F238E27FC236}">
                <a16:creationId xmlns:a16="http://schemas.microsoft.com/office/drawing/2014/main" id="{F751E59A-E1EA-47F9-930E-F73C113E6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4" r="5428"/>
          <a:stretch/>
        </p:blipFill>
        <p:spPr>
          <a:xfrm>
            <a:off x="-1" y="-1"/>
            <a:ext cx="9918161" cy="685800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FF98E2-46AE-445C-B7F6-6CB678C5A4C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5326604" y="4444905"/>
            <a:ext cx="1887272" cy="67649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824758-5350-466F-97C4-F6A46ACDAF40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3837010" y="2080095"/>
            <a:ext cx="610703" cy="116913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BAA230-358C-4F28-BC06-D4E0C6592F7C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784412" y="2080095"/>
            <a:ext cx="2052598" cy="183495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4A796C-1C60-443F-8251-46CC39477BB4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5326602" y="852257"/>
            <a:ext cx="1008358" cy="52718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0F51B0A-B8D6-4711-AAC5-44B375A133E0}"/>
              </a:ext>
            </a:extLst>
          </p:cNvPr>
          <p:cNvSpPr txBox="1"/>
          <p:nvPr/>
        </p:nvSpPr>
        <p:spPr>
          <a:xfrm>
            <a:off x="6334960" y="1210164"/>
            <a:ext cx="2213264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Thermocouples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3B8BDF-5C1D-41F4-B577-4771C483574D}"/>
              </a:ext>
            </a:extLst>
          </p:cNvPr>
          <p:cNvSpPr txBox="1"/>
          <p:nvPr/>
        </p:nvSpPr>
        <p:spPr>
          <a:xfrm>
            <a:off x="7213876" y="4782843"/>
            <a:ext cx="1769302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Spacer Plates at Stud Locations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B5E92E-D2D6-446C-A1FD-D0223884E25D}"/>
              </a:ext>
            </a:extLst>
          </p:cNvPr>
          <p:cNvSpPr txBox="1"/>
          <p:nvPr/>
        </p:nvSpPr>
        <p:spPr>
          <a:xfrm rot="20163017">
            <a:off x="6464677" y="2802246"/>
            <a:ext cx="112092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Tracks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9C6D4E-CB53-4AD0-B703-3741CEA92A19}"/>
              </a:ext>
            </a:extLst>
          </p:cNvPr>
          <p:cNvSpPr txBox="1"/>
          <p:nvPr/>
        </p:nvSpPr>
        <p:spPr>
          <a:xfrm>
            <a:off x="2894152" y="1741541"/>
            <a:ext cx="188571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Plasterboard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D96912-8610-42D8-BAA8-04C4DB67B763}"/>
              </a:ext>
            </a:extLst>
          </p:cNvPr>
          <p:cNvSpPr txBox="1"/>
          <p:nvPr/>
        </p:nvSpPr>
        <p:spPr>
          <a:xfrm rot="20163017">
            <a:off x="6623485" y="3730044"/>
            <a:ext cx="112092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Tracks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70BCD7-9D83-4791-A603-C5A08B0FA128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098527" y="3121796"/>
            <a:ext cx="308626" cy="166104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687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building&#10;&#10;Description automatically generated">
            <a:extLst>
              <a:ext uri="{FF2B5EF4-FFF2-40B4-BE49-F238E27FC236}">
                <a16:creationId xmlns:a16="http://schemas.microsoft.com/office/drawing/2014/main" id="{E61F2365-8B9A-4024-AE87-6FD327F46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9906000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7711D-2EB1-49FF-B4D8-496C2ACAF193}"/>
              </a:ext>
            </a:extLst>
          </p:cNvPr>
          <p:cNvSpPr txBox="1"/>
          <p:nvPr/>
        </p:nvSpPr>
        <p:spPr>
          <a:xfrm>
            <a:off x="5793423" y="1331650"/>
            <a:ext cx="1464074" cy="707886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</a:t>
            </a:r>
          </a:p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D86BD-33E4-4C73-AE14-CCB3CA109E72}"/>
              </a:ext>
            </a:extLst>
          </p:cNvPr>
          <p:cNvSpPr txBox="1"/>
          <p:nvPr/>
        </p:nvSpPr>
        <p:spPr>
          <a:xfrm>
            <a:off x="5450889" y="3371186"/>
            <a:ext cx="967666" cy="40011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3C9EB-090D-4BBB-A507-755C96D7BE9F}"/>
              </a:ext>
            </a:extLst>
          </p:cNvPr>
          <p:cNvSpPr txBox="1"/>
          <p:nvPr/>
        </p:nvSpPr>
        <p:spPr>
          <a:xfrm>
            <a:off x="3103483" y="2549371"/>
            <a:ext cx="2040384" cy="707886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 between the studs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8E359-C307-4078-A54A-B2057FFB07D7}"/>
              </a:ext>
            </a:extLst>
          </p:cNvPr>
          <p:cNvSpPr txBox="1"/>
          <p:nvPr/>
        </p:nvSpPr>
        <p:spPr>
          <a:xfrm>
            <a:off x="967666" y="1839481"/>
            <a:ext cx="1090100" cy="40011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Nogging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852F7-0F50-4B26-87DD-5FDF007662B3}"/>
              </a:ext>
            </a:extLst>
          </p:cNvPr>
          <p:cNvSpPr txBox="1"/>
          <p:nvPr/>
        </p:nvSpPr>
        <p:spPr>
          <a:xfrm>
            <a:off x="5450889" y="4500129"/>
            <a:ext cx="967666" cy="40011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5C83-E47E-430E-82EB-E1FA76B89D02}"/>
              </a:ext>
            </a:extLst>
          </p:cNvPr>
          <p:cNvSpPr txBox="1"/>
          <p:nvPr/>
        </p:nvSpPr>
        <p:spPr>
          <a:xfrm rot="1125195">
            <a:off x="1302797" y="3025839"/>
            <a:ext cx="1467036" cy="40011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Stud-Row1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BD03A-C346-4483-8826-2F80E3E3DF89}"/>
              </a:ext>
            </a:extLst>
          </p:cNvPr>
          <p:cNvSpPr txBox="1"/>
          <p:nvPr/>
        </p:nvSpPr>
        <p:spPr>
          <a:xfrm rot="1125195">
            <a:off x="1064579" y="3879017"/>
            <a:ext cx="1467036" cy="40011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Stud-Row2</a:t>
            </a:r>
          </a:p>
        </p:txBody>
      </p:sp>
    </p:spTree>
    <p:extLst>
      <p:ext uri="{BB962C8B-B14F-4D97-AF65-F5344CB8AC3E}">
        <p14:creationId xmlns:p14="http://schemas.microsoft.com/office/powerpoint/2010/main" val="1645498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ence, bench, outdoor, ground&#10;&#10;Description automatically generated">
            <a:extLst>
              <a:ext uri="{FF2B5EF4-FFF2-40B4-BE49-F238E27FC236}">
                <a16:creationId xmlns:a16="http://schemas.microsoft.com/office/drawing/2014/main" id="{D62E5EB2-8E81-4089-A543-EBA017247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97A8DE-BCB6-4F85-A030-CA693019529B}"/>
              </a:ext>
            </a:extLst>
          </p:cNvPr>
          <p:cNvCxnSpPr>
            <a:cxnSpLocks/>
          </p:cNvCxnSpPr>
          <p:nvPr/>
        </p:nvCxnSpPr>
        <p:spPr>
          <a:xfrm flipV="1">
            <a:off x="1180730" y="665826"/>
            <a:ext cx="3861046" cy="523782"/>
          </a:xfrm>
          <a:prstGeom prst="straightConnector1">
            <a:avLst/>
          </a:prstGeom>
          <a:ln w="50800" cap="rnd" cmpd="sng">
            <a:solidFill>
              <a:srgbClr val="FF0000"/>
            </a:solidFill>
            <a:round/>
            <a:headEnd type="arrow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4FC61A6-1E5B-46FA-B0A6-5F1A471680A1}"/>
              </a:ext>
            </a:extLst>
          </p:cNvPr>
          <p:cNvSpPr txBox="1"/>
          <p:nvPr/>
        </p:nvSpPr>
        <p:spPr>
          <a:xfrm>
            <a:off x="4793201" y="4802819"/>
            <a:ext cx="1726704" cy="707886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Staggered stud arrangement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8D45F-FC59-4844-A208-DC3AB7FE0DDB}"/>
              </a:ext>
            </a:extLst>
          </p:cNvPr>
          <p:cNvSpPr txBox="1"/>
          <p:nvPr/>
        </p:nvSpPr>
        <p:spPr>
          <a:xfrm>
            <a:off x="6001304" y="371056"/>
            <a:ext cx="767177" cy="40011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FA79B-2978-4DCB-BBE8-54AA8D00B52B}"/>
              </a:ext>
            </a:extLst>
          </p:cNvPr>
          <p:cNvSpPr txBox="1"/>
          <p:nvPr/>
        </p:nvSpPr>
        <p:spPr>
          <a:xfrm>
            <a:off x="2727664" y="371056"/>
            <a:ext cx="1027590" cy="40011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 mm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A5A0B-8C24-4D42-B79A-BEA9EDCD730B}"/>
              </a:ext>
            </a:extLst>
          </p:cNvPr>
          <p:cNvSpPr txBox="1"/>
          <p:nvPr/>
        </p:nvSpPr>
        <p:spPr>
          <a:xfrm>
            <a:off x="3755254" y="3205252"/>
            <a:ext cx="1027590" cy="40011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 mm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1518D1-0ADC-4640-8EBF-ED582A3C5422}"/>
              </a:ext>
            </a:extLst>
          </p:cNvPr>
          <p:cNvCxnSpPr>
            <a:cxnSpLocks/>
          </p:cNvCxnSpPr>
          <p:nvPr/>
        </p:nvCxnSpPr>
        <p:spPr>
          <a:xfrm flipV="1">
            <a:off x="2727664" y="2734323"/>
            <a:ext cx="2314112" cy="694677"/>
          </a:xfrm>
          <a:prstGeom prst="straightConnector1">
            <a:avLst/>
          </a:prstGeom>
          <a:ln w="50800" cap="rnd" cmpd="sng">
            <a:solidFill>
              <a:srgbClr val="FF0000"/>
            </a:solidFill>
            <a:round/>
            <a:headEnd type="arrow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47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food, computer&#10;&#10;Description automatically generated">
            <a:extLst>
              <a:ext uri="{FF2B5EF4-FFF2-40B4-BE49-F238E27FC236}">
                <a16:creationId xmlns:a16="http://schemas.microsoft.com/office/drawing/2014/main" id="{E014AECB-FFC5-43C0-BA59-F1DE7B8B1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29CD8F-F8BA-4386-BC43-0B6663188432}"/>
              </a:ext>
            </a:extLst>
          </p:cNvPr>
          <p:cNvCxnSpPr>
            <a:cxnSpLocks/>
          </p:cNvCxnSpPr>
          <p:nvPr/>
        </p:nvCxnSpPr>
        <p:spPr>
          <a:xfrm>
            <a:off x="3915052" y="947672"/>
            <a:ext cx="5788241" cy="34034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F452DA-208A-4C5E-BCBD-69BE77BBB581}"/>
              </a:ext>
            </a:extLst>
          </p:cNvPr>
          <p:cNvSpPr txBox="1"/>
          <p:nvPr/>
        </p:nvSpPr>
        <p:spPr>
          <a:xfrm rot="197188">
            <a:off x="6307088" y="583766"/>
            <a:ext cx="1004165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600 mm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52B0D8-4E72-4C6F-9D65-7719AC6EB547}"/>
              </a:ext>
            </a:extLst>
          </p:cNvPr>
          <p:cNvCxnSpPr>
            <a:cxnSpLocks/>
          </p:cNvCxnSpPr>
          <p:nvPr/>
        </p:nvCxnSpPr>
        <p:spPr>
          <a:xfrm>
            <a:off x="1349406" y="4367814"/>
            <a:ext cx="4390158" cy="69496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C12912-7E28-49F3-A45F-F976DCB90FF7}"/>
              </a:ext>
            </a:extLst>
          </p:cNvPr>
          <p:cNvSpPr txBox="1"/>
          <p:nvPr/>
        </p:nvSpPr>
        <p:spPr>
          <a:xfrm rot="485983">
            <a:off x="3412970" y="4283491"/>
            <a:ext cx="1004165" cy="3386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201" dirty="0"/>
              <a:t>300 mm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999FC9-8371-4220-91FF-512171ED837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7182036" y="3474194"/>
            <a:ext cx="865572" cy="121703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6B4C15F-1874-41DF-A11C-323F195CA240}"/>
              </a:ext>
            </a:extLst>
          </p:cNvPr>
          <p:cNvSpPr txBox="1"/>
          <p:nvPr/>
        </p:nvSpPr>
        <p:spPr>
          <a:xfrm>
            <a:off x="6863178" y="4691226"/>
            <a:ext cx="2368859" cy="14677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Insulation through alternate studs</a:t>
            </a:r>
          </a:p>
        </p:txBody>
      </p:sp>
    </p:spTree>
    <p:extLst>
      <p:ext uri="{BB962C8B-B14F-4D97-AF65-F5344CB8AC3E}">
        <p14:creationId xmlns:p14="http://schemas.microsoft.com/office/powerpoint/2010/main" val="312766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sitting on top of a cage&#10;&#10;Description automatically generated">
            <a:extLst>
              <a:ext uri="{FF2B5EF4-FFF2-40B4-BE49-F238E27FC236}">
                <a16:creationId xmlns:a16="http://schemas.microsoft.com/office/drawing/2014/main" id="{55B3D9CB-48C4-4649-B0C5-5DB1AFC1C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97A2F7-F075-40D0-97D4-1AFC15A181D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906828" y="1359108"/>
            <a:ext cx="1313894" cy="180134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BBE756-B1BD-46C2-9AF1-F531C3FFD22F}"/>
              </a:ext>
            </a:extLst>
          </p:cNvPr>
          <p:cNvSpPr txBox="1"/>
          <p:nvPr/>
        </p:nvSpPr>
        <p:spPr>
          <a:xfrm>
            <a:off x="8220722" y="782027"/>
            <a:ext cx="1588364" cy="11541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Burnt insulation fire side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8564A1-642E-4869-B11E-AD563B4B53E2}"/>
              </a:ext>
            </a:extLst>
          </p:cNvPr>
          <p:cNvSpPr/>
          <p:nvPr/>
        </p:nvSpPr>
        <p:spPr>
          <a:xfrm>
            <a:off x="5740586" y="3084990"/>
            <a:ext cx="1313895" cy="1265068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15794E-949B-4DB5-A7E5-87185E69418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794028" y="1830283"/>
            <a:ext cx="1359023" cy="396687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711214-2F5E-4678-816E-A471914559B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794028" y="2911876"/>
            <a:ext cx="1978982" cy="288528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BA5CE2-A92A-48EF-83E9-1C9FC87B3D6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794028" y="4412202"/>
            <a:ext cx="3017669" cy="138495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E9454B-0D4D-44BF-91FA-A6CCE68F3690}"/>
              </a:ext>
            </a:extLst>
          </p:cNvPr>
          <p:cNvSpPr txBox="1"/>
          <p:nvPr/>
        </p:nvSpPr>
        <p:spPr>
          <a:xfrm>
            <a:off x="435005" y="5027717"/>
            <a:ext cx="1359023" cy="153888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Heat entrapped at Stud locations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57F099-56C9-4ECB-9C3C-52B2A4169C2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6906828" y="5191975"/>
            <a:ext cx="1455937" cy="384721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3DA8E2A-DEA4-4405-8F4E-BAB66183BBE4}"/>
              </a:ext>
            </a:extLst>
          </p:cNvPr>
          <p:cNvSpPr txBox="1"/>
          <p:nvPr/>
        </p:nvSpPr>
        <p:spPr>
          <a:xfrm>
            <a:off x="8362765" y="5191975"/>
            <a:ext cx="1453719" cy="76944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Unaffected insulation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4A098A-3E53-40D6-BB10-485079954431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941498" y="878889"/>
            <a:ext cx="2106261" cy="55041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E2F8D90-6557-49F0-B5B0-75068E11650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3994628" y="878889"/>
            <a:ext cx="1053131" cy="75164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69ADA9-7C1C-4338-8604-C7ADADFCF4D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047758" y="878889"/>
            <a:ext cx="1" cy="75164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A6371C-2431-4CFB-B98E-25D34D150A6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5047759" y="878889"/>
            <a:ext cx="1070676" cy="65102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9A07DD-B8A9-48C6-8620-124366C47C3D}"/>
              </a:ext>
            </a:extLst>
          </p:cNvPr>
          <p:cNvCxnSpPr>
            <a:cxnSpLocks/>
          </p:cNvCxnSpPr>
          <p:nvPr/>
        </p:nvCxnSpPr>
        <p:spPr>
          <a:xfrm>
            <a:off x="5047759" y="887788"/>
            <a:ext cx="2102287" cy="47866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2CF4C95-91BE-4103-A216-19332CC249FA}"/>
              </a:ext>
            </a:extLst>
          </p:cNvPr>
          <p:cNvSpPr txBox="1"/>
          <p:nvPr/>
        </p:nvSpPr>
        <p:spPr>
          <a:xfrm>
            <a:off x="4320899" y="109448"/>
            <a:ext cx="1453719" cy="76944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Ambient studs</a:t>
            </a:r>
          </a:p>
        </p:txBody>
      </p:sp>
    </p:spTree>
    <p:extLst>
      <p:ext uri="{BB962C8B-B14F-4D97-AF65-F5344CB8AC3E}">
        <p14:creationId xmlns:p14="http://schemas.microsoft.com/office/powerpoint/2010/main" val="75446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ge&#10;&#10;Description automatically generated">
            <a:extLst>
              <a:ext uri="{FF2B5EF4-FFF2-40B4-BE49-F238E27FC236}">
                <a16:creationId xmlns:a16="http://schemas.microsoft.com/office/drawing/2014/main" id="{FA685C6F-F4AE-4D19-A669-CC778EE84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AFC2A1F-0635-4F3E-ACA1-0ABDD6A00E29}"/>
              </a:ext>
            </a:extLst>
          </p:cNvPr>
          <p:cNvSpPr/>
          <p:nvPr/>
        </p:nvSpPr>
        <p:spPr>
          <a:xfrm>
            <a:off x="2952749" y="2163931"/>
            <a:ext cx="647701" cy="2893843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717B14-265C-4124-899D-454F59EF541A}"/>
              </a:ext>
            </a:extLst>
          </p:cNvPr>
          <p:cNvSpPr/>
          <p:nvPr/>
        </p:nvSpPr>
        <p:spPr>
          <a:xfrm>
            <a:off x="4219574" y="930661"/>
            <a:ext cx="647701" cy="383857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5BB08A-7783-4822-87EB-38E11402D056}"/>
              </a:ext>
            </a:extLst>
          </p:cNvPr>
          <p:cNvSpPr/>
          <p:nvPr/>
        </p:nvSpPr>
        <p:spPr>
          <a:xfrm>
            <a:off x="5486399" y="1304926"/>
            <a:ext cx="647701" cy="364807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F2D3EC-3EDC-42E2-9D4E-2B3A197390E7}"/>
              </a:ext>
            </a:extLst>
          </p:cNvPr>
          <p:cNvSpPr/>
          <p:nvPr/>
        </p:nvSpPr>
        <p:spPr>
          <a:xfrm>
            <a:off x="6819899" y="1219201"/>
            <a:ext cx="647701" cy="3733799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3461A0-376E-40E4-B613-24B6C88DEA5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446249" y="5057774"/>
            <a:ext cx="811748" cy="103937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7472DF-80EA-4D98-B213-7A4FA9D0387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575607" y="4823594"/>
            <a:ext cx="409250" cy="69647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43DEEE-F8DF-427D-AAF6-9D16978A83A6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984857" y="4888298"/>
            <a:ext cx="712896" cy="63177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02BD7C-05B8-4157-AD00-3E418E978AD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711716" y="4769235"/>
            <a:ext cx="1317734" cy="132791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6D188E-AB9A-4E8E-ACA0-A0A350600E22}"/>
              </a:ext>
            </a:extLst>
          </p:cNvPr>
          <p:cNvSpPr txBox="1"/>
          <p:nvPr/>
        </p:nvSpPr>
        <p:spPr>
          <a:xfrm>
            <a:off x="4257997" y="5520070"/>
            <a:ext cx="1453719" cy="11541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Buckled fire side studs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5BCAA5-E210-4B69-98BF-A299478BEBD0}"/>
              </a:ext>
            </a:extLst>
          </p:cNvPr>
          <p:cNvSpPr txBox="1"/>
          <p:nvPr/>
        </p:nvSpPr>
        <p:spPr>
          <a:xfrm>
            <a:off x="3087001" y="85838"/>
            <a:ext cx="3560547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Unaffected ambient studs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368F1E-6A63-4374-8021-D365DFDF2AEE}"/>
              </a:ext>
            </a:extLst>
          </p:cNvPr>
          <p:cNvCxnSpPr>
            <a:cxnSpLocks/>
          </p:cNvCxnSpPr>
          <p:nvPr/>
        </p:nvCxnSpPr>
        <p:spPr>
          <a:xfrm flipH="1">
            <a:off x="2667000" y="477086"/>
            <a:ext cx="2200276" cy="55834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5E5465-DCB0-43FD-A2C3-A3A9173C1383}"/>
              </a:ext>
            </a:extLst>
          </p:cNvPr>
          <p:cNvCxnSpPr>
            <a:cxnSpLocks/>
          </p:cNvCxnSpPr>
          <p:nvPr/>
        </p:nvCxnSpPr>
        <p:spPr>
          <a:xfrm flipH="1">
            <a:off x="3814144" y="477086"/>
            <a:ext cx="1053132" cy="75164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2ED8D5-239F-4D27-988D-61BF2FB57660}"/>
              </a:ext>
            </a:extLst>
          </p:cNvPr>
          <p:cNvCxnSpPr>
            <a:cxnSpLocks/>
          </p:cNvCxnSpPr>
          <p:nvPr/>
        </p:nvCxnSpPr>
        <p:spPr>
          <a:xfrm>
            <a:off x="4867276" y="477086"/>
            <a:ext cx="266699" cy="82784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4A45F4-B75D-4EE6-90A9-682B84C0E675}"/>
              </a:ext>
            </a:extLst>
          </p:cNvPr>
          <p:cNvCxnSpPr>
            <a:cxnSpLocks/>
          </p:cNvCxnSpPr>
          <p:nvPr/>
        </p:nvCxnSpPr>
        <p:spPr>
          <a:xfrm>
            <a:off x="4867275" y="477086"/>
            <a:ext cx="1562100" cy="68994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57741E-CABB-44AB-B609-94017293F6B0}"/>
              </a:ext>
            </a:extLst>
          </p:cNvPr>
          <p:cNvCxnSpPr>
            <a:cxnSpLocks/>
          </p:cNvCxnSpPr>
          <p:nvPr/>
        </p:nvCxnSpPr>
        <p:spPr>
          <a:xfrm>
            <a:off x="4867275" y="485985"/>
            <a:ext cx="2857500" cy="39031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80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guitar&#10;&#10;Description automatically generated">
            <a:extLst>
              <a:ext uri="{FF2B5EF4-FFF2-40B4-BE49-F238E27FC236}">
                <a16:creationId xmlns:a16="http://schemas.microsoft.com/office/drawing/2014/main" id="{236612C3-8B12-47F5-87BF-849BACC36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6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D292EB-BD36-4C47-A339-3A8A2EF8E534}"/>
              </a:ext>
            </a:extLst>
          </p:cNvPr>
          <p:cNvSpPr txBox="1"/>
          <p:nvPr/>
        </p:nvSpPr>
        <p:spPr>
          <a:xfrm>
            <a:off x="5972175" y="3236639"/>
            <a:ext cx="1206391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Nogging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70EA7-3581-4F1F-8059-841191110BF7}"/>
              </a:ext>
            </a:extLst>
          </p:cNvPr>
          <p:cNvSpPr txBox="1"/>
          <p:nvPr/>
        </p:nvSpPr>
        <p:spPr>
          <a:xfrm rot="4896841">
            <a:off x="5347967" y="4131986"/>
            <a:ext cx="835609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Studs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19BB6-6BD2-47B8-ABC8-4CFA57A2FC18}"/>
              </a:ext>
            </a:extLst>
          </p:cNvPr>
          <p:cNvSpPr txBox="1"/>
          <p:nvPr/>
        </p:nvSpPr>
        <p:spPr>
          <a:xfrm>
            <a:off x="7470557" y="5780684"/>
            <a:ext cx="835609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Track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AADD0-0279-4954-B6DD-97D6250147B8}"/>
              </a:ext>
            </a:extLst>
          </p:cNvPr>
          <p:cNvSpPr txBox="1"/>
          <p:nvPr/>
        </p:nvSpPr>
        <p:spPr>
          <a:xfrm>
            <a:off x="5877108" y="399461"/>
            <a:ext cx="835609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Track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D8061-5EE3-426A-BFF0-82C17461B23E}"/>
              </a:ext>
            </a:extLst>
          </p:cNvPr>
          <p:cNvSpPr txBox="1"/>
          <p:nvPr/>
        </p:nvSpPr>
        <p:spPr>
          <a:xfrm rot="5400000">
            <a:off x="2826936" y="3870391"/>
            <a:ext cx="835609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Studs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46F53-F5DF-46E2-AD4C-03B2821DAB1E}"/>
              </a:ext>
            </a:extLst>
          </p:cNvPr>
          <p:cNvSpPr txBox="1"/>
          <p:nvPr/>
        </p:nvSpPr>
        <p:spPr>
          <a:xfrm>
            <a:off x="8089900" y="1351458"/>
            <a:ext cx="1640218" cy="153888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Frame assembly on construction table</a:t>
            </a:r>
          </a:p>
        </p:txBody>
      </p:sp>
    </p:spTree>
    <p:extLst>
      <p:ext uri="{BB962C8B-B14F-4D97-AF65-F5344CB8AC3E}">
        <p14:creationId xmlns:p14="http://schemas.microsoft.com/office/powerpoint/2010/main" val="3904903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riding, man, covered&#10;&#10;Description automatically generated">
            <a:extLst>
              <a:ext uri="{FF2B5EF4-FFF2-40B4-BE49-F238E27FC236}">
                <a16:creationId xmlns:a16="http://schemas.microsoft.com/office/drawing/2014/main" id="{E56A492A-DFA3-414C-9D0E-DDAC4016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906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AF8B76-14AA-4243-8D08-AD7F57FC76D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475202" y="2628901"/>
            <a:ext cx="1210972" cy="11514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354F5B-468A-47F4-B9CE-811370C9CE0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854700" y="3272471"/>
            <a:ext cx="1330573" cy="50783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7C9D5E-6D13-419F-9613-9D52072750EB}"/>
              </a:ext>
            </a:extLst>
          </p:cNvPr>
          <p:cNvSpPr txBox="1"/>
          <p:nvPr/>
        </p:nvSpPr>
        <p:spPr>
          <a:xfrm>
            <a:off x="3686174" y="3272469"/>
            <a:ext cx="2168526" cy="1015663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 joint</a:t>
            </a:r>
          </a:p>
        </p:txBody>
      </p:sp>
    </p:spTree>
    <p:extLst>
      <p:ext uri="{BB962C8B-B14F-4D97-AF65-F5344CB8AC3E}">
        <p14:creationId xmlns:p14="http://schemas.microsoft.com/office/powerpoint/2010/main" val="407625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brown, sitting, oven&#10;&#10;Description automatically generated">
            <a:extLst>
              <a:ext uri="{FF2B5EF4-FFF2-40B4-BE49-F238E27FC236}">
                <a16:creationId xmlns:a16="http://schemas.microsoft.com/office/drawing/2014/main" id="{9C88946F-99CE-4C45-8CCE-69537FDF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8BB3D-6A8E-4EB1-BA81-748F736FE6E5}"/>
              </a:ext>
            </a:extLst>
          </p:cNvPr>
          <p:cNvSpPr txBox="1"/>
          <p:nvPr/>
        </p:nvSpPr>
        <p:spPr>
          <a:xfrm>
            <a:off x="4534222" y="4548520"/>
            <a:ext cx="1453719" cy="11541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Cavity insulation installation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C8AA3-670A-430B-AF2A-51E6ABD41967}"/>
              </a:ext>
            </a:extLst>
          </p:cNvPr>
          <p:cNvSpPr txBox="1"/>
          <p:nvPr/>
        </p:nvSpPr>
        <p:spPr>
          <a:xfrm>
            <a:off x="6238875" y="3561640"/>
            <a:ext cx="1206391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Nogging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A68B3-F66B-4CF3-94A9-DAE5D843D4B1}"/>
              </a:ext>
            </a:extLst>
          </p:cNvPr>
          <p:cNvSpPr txBox="1"/>
          <p:nvPr/>
        </p:nvSpPr>
        <p:spPr>
          <a:xfrm rot="4260106">
            <a:off x="7837167" y="4763062"/>
            <a:ext cx="835609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Studs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EC652-283F-46AF-8939-D2625827F619}"/>
              </a:ext>
            </a:extLst>
          </p:cNvPr>
          <p:cNvSpPr txBox="1"/>
          <p:nvPr/>
        </p:nvSpPr>
        <p:spPr>
          <a:xfrm>
            <a:off x="8572866" y="6287062"/>
            <a:ext cx="835609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Track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88CD34-DB0D-4F51-BC42-58CD3F2D7549}"/>
              </a:ext>
            </a:extLst>
          </p:cNvPr>
          <p:cNvSpPr txBox="1"/>
          <p:nvPr/>
        </p:nvSpPr>
        <p:spPr>
          <a:xfrm>
            <a:off x="6181908" y="533962"/>
            <a:ext cx="835609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Track</a:t>
            </a:r>
          </a:p>
        </p:txBody>
      </p:sp>
    </p:spTree>
    <p:extLst>
      <p:ext uri="{BB962C8B-B14F-4D97-AF65-F5344CB8AC3E}">
        <p14:creationId xmlns:p14="http://schemas.microsoft.com/office/powerpoint/2010/main" val="407163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building, food&#10;&#10;Description automatically generated">
            <a:extLst>
              <a:ext uri="{FF2B5EF4-FFF2-40B4-BE49-F238E27FC236}">
                <a16:creationId xmlns:a16="http://schemas.microsoft.com/office/drawing/2014/main" id="{379B702F-36C1-4E46-A39D-83B623186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5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wooden, computer&#10;&#10;Description automatically generated">
            <a:extLst>
              <a:ext uri="{FF2B5EF4-FFF2-40B4-BE49-F238E27FC236}">
                <a16:creationId xmlns:a16="http://schemas.microsoft.com/office/drawing/2014/main" id="{FE9F00CA-4065-4408-A516-00351C711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bicycle, sitting&#10;&#10;Description automatically generated">
            <a:extLst>
              <a:ext uri="{FF2B5EF4-FFF2-40B4-BE49-F238E27FC236}">
                <a16:creationId xmlns:a16="http://schemas.microsoft.com/office/drawing/2014/main" id="{07BAB094-06F4-41A4-8B09-EDBEFDCD40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" t="2135" r="172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498948-5926-4C4E-9EB7-4CD3C7E90BA3}"/>
              </a:ext>
            </a:extLst>
          </p:cNvPr>
          <p:cNvCxnSpPr>
            <a:cxnSpLocks/>
          </p:cNvCxnSpPr>
          <p:nvPr/>
        </p:nvCxnSpPr>
        <p:spPr>
          <a:xfrm>
            <a:off x="3074264" y="2424187"/>
            <a:ext cx="0" cy="286690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2E99BF-7797-4BA9-B75E-21FE5181136D}"/>
              </a:ext>
            </a:extLst>
          </p:cNvPr>
          <p:cNvSpPr txBox="1"/>
          <p:nvPr/>
        </p:nvSpPr>
        <p:spPr>
          <a:xfrm rot="16200000">
            <a:off x="2400260" y="3545826"/>
            <a:ext cx="553292" cy="31963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077" dirty="0"/>
              <a:t>1 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47C4-FC77-4BC5-93B1-D663A0A01294}"/>
              </a:ext>
            </a:extLst>
          </p:cNvPr>
          <p:cNvCxnSpPr>
            <a:cxnSpLocks/>
          </p:cNvCxnSpPr>
          <p:nvPr/>
        </p:nvCxnSpPr>
        <p:spPr>
          <a:xfrm flipH="1">
            <a:off x="3074264" y="1996341"/>
            <a:ext cx="4267569" cy="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959BA4-F865-414D-940F-47BFF3A15A12}"/>
              </a:ext>
            </a:extLst>
          </p:cNvPr>
          <p:cNvSpPr txBox="1"/>
          <p:nvPr/>
        </p:nvSpPr>
        <p:spPr>
          <a:xfrm>
            <a:off x="4823377" y="1563336"/>
            <a:ext cx="478803" cy="31963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077" dirty="0"/>
              <a:t>1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A225E-E4C3-47E9-9FA0-1AE3902C479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717219" y="4861659"/>
            <a:ext cx="1008358" cy="52718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9FA0D3-C550-4535-B8D5-A79484A167C4}"/>
              </a:ext>
            </a:extLst>
          </p:cNvPr>
          <p:cNvSpPr txBox="1"/>
          <p:nvPr/>
        </p:nvSpPr>
        <p:spPr>
          <a:xfrm>
            <a:off x="6725577" y="5219566"/>
            <a:ext cx="2213264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Thermocouples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4CC8F4-F5C6-4318-8172-1EAA1C00C8C1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750207" y="1996342"/>
            <a:ext cx="724580" cy="126338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C90BBA-96CE-48F5-98D3-227F2E58E3DD}"/>
              </a:ext>
            </a:extLst>
          </p:cNvPr>
          <p:cNvSpPr txBox="1"/>
          <p:nvPr/>
        </p:nvSpPr>
        <p:spPr>
          <a:xfrm>
            <a:off x="7832209" y="3259722"/>
            <a:ext cx="1285156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Supporting Clamps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1671AF-C17A-4D5B-9F06-D2C361E8867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725577" y="2928603"/>
            <a:ext cx="1386920" cy="170468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5CB994-E88B-43F4-8DD2-9BD7C2D4D140}"/>
              </a:ext>
            </a:extLst>
          </p:cNvPr>
          <p:cNvSpPr txBox="1"/>
          <p:nvPr/>
        </p:nvSpPr>
        <p:spPr>
          <a:xfrm>
            <a:off x="8112497" y="4294737"/>
            <a:ext cx="143868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Ambient Plasterboard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606060-8A49-443C-8166-E645B862D49F}"/>
              </a:ext>
            </a:extLst>
          </p:cNvPr>
          <p:cNvSpPr txBox="1"/>
          <p:nvPr/>
        </p:nvSpPr>
        <p:spPr>
          <a:xfrm>
            <a:off x="1305017" y="5558120"/>
            <a:ext cx="121206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Furnace Controller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AB23BB-0285-441F-84C3-8F1299B9B379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613746" y="4297940"/>
            <a:ext cx="297306" cy="126018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E5199F-40A2-4751-9919-FA64C0F1C129}"/>
              </a:ext>
            </a:extLst>
          </p:cNvPr>
          <p:cNvCxnSpPr>
            <a:cxnSpLocks/>
          </p:cNvCxnSpPr>
          <p:nvPr/>
        </p:nvCxnSpPr>
        <p:spPr>
          <a:xfrm flipV="1">
            <a:off x="1431213" y="842863"/>
            <a:ext cx="5999055" cy="70155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25C5AD-3EBA-4316-BBAB-77D6C64E3DBF}"/>
              </a:ext>
            </a:extLst>
          </p:cNvPr>
          <p:cNvCxnSpPr>
            <a:cxnSpLocks/>
          </p:cNvCxnSpPr>
          <p:nvPr/>
        </p:nvCxnSpPr>
        <p:spPr>
          <a:xfrm flipV="1">
            <a:off x="1431213" y="992903"/>
            <a:ext cx="859226" cy="538476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F55D5A-3F79-47C1-BE6F-495CA9DA697F}"/>
              </a:ext>
            </a:extLst>
          </p:cNvPr>
          <p:cNvSpPr txBox="1"/>
          <p:nvPr/>
        </p:nvSpPr>
        <p:spPr>
          <a:xfrm>
            <a:off x="328474" y="1375144"/>
            <a:ext cx="1103152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Exhaust</a:t>
            </a:r>
          </a:p>
        </p:txBody>
      </p:sp>
    </p:spTree>
    <p:extLst>
      <p:ext uri="{BB962C8B-B14F-4D97-AF65-F5344CB8AC3E}">
        <p14:creationId xmlns:p14="http://schemas.microsoft.com/office/powerpoint/2010/main" val="4247921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building, sitting, bench&#10;&#10;Description automatically generated">
            <a:extLst>
              <a:ext uri="{FF2B5EF4-FFF2-40B4-BE49-F238E27FC236}">
                <a16:creationId xmlns:a16="http://schemas.microsoft.com/office/drawing/2014/main" id="{E1009D85-5D25-4C10-8919-58CB94C70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5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outdoor, sitting, bench&#10;&#10;Description automatically generated">
            <a:extLst>
              <a:ext uri="{FF2B5EF4-FFF2-40B4-BE49-F238E27FC236}">
                <a16:creationId xmlns:a16="http://schemas.microsoft.com/office/drawing/2014/main" id="{459E7D27-AF34-400D-B058-8EDBEF7B9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C51DBE-576C-4796-BF5D-8E8D2ED0F334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2400300" y="2257425"/>
            <a:ext cx="516752" cy="65944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1C77F7-BA32-4747-8FC5-0672E2B206B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71929" y="2916870"/>
            <a:ext cx="1989344" cy="35394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8FE7B6-2EC4-4B33-B7C0-E082E9131359}"/>
              </a:ext>
            </a:extLst>
          </p:cNvPr>
          <p:cNvSpPr txBox="1"/>
          <p:nvPr/>
        </p:nvSpPr>
        <p:spPr>
          <a:xfrm>
            <a:off x="2162174" y="2916869"/>
            <a:ext cx="1509755" cy="707886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 joint</a:t>
            </a:r>
          </a:p>
        </p:txBody>
      </p:sp>
    </p:spTree>
    <p:extLst>
      <p:ext uri="{BB962C8B-B14F-4D97-AF65-F5344CB8AC3E}">
        <p14:creationId xmlns:p14="http://schemas.microsoft.com/office/powerpoint/2010/main" val="1393213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tal fence&#10;&#10;Description automatically generated">
            <a:extLst>
              <a:ext uri="{FF2B5EF4-FFF2-40B4-BE49-F238E27FC236}">
                <a16:creationId xmlns:a16="http://schemas.microsoft.com/office/drawing/2014/main" id="{DB41E918-4F9C-4B4E-A942-55DE6E881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F4930-524D-461B-8D61-BEA338B619E0}"/>
              </a:ext>
            </a:extLst>
          </p:cNvPr>
          <p:cNvSpPr txBox="1"/>
          <p:nvPr/>
        </p:nvSpPr>
        <p:spPr>
          <a:xfrm>
            <a:off x="7772256" y="4977275"/>
            <a:ext cx="767177" cy="40011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DA47DC-1ED6-4D20-860B-0641B3C9A6C0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05151" y="3114676"/>
            <a:ext cx="2608552" cy="49751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BC0D62-8C98-4934-810D-4C66219E850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713703" y="2600326"/>
            <a:ext cx="420397" cy="101186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0A433B-EB20-403B-9C34-B81D276EE242}"/>
              </a:ext>
            </a:extLst>
          </p:cNvPr>
          <p:cNvSpPr txBox="1"/>
          <p:nvPr/>
        </p:nvSpPr>
        <p:spPr>
          <a:xfrm>
            <a:off x="4850351" y="3612194"/>
            <a:ext cx="1726704" cy="707886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Staggered stud arrangement</a:t>
            </a:r>
          </a:p>
        </p:txBody>
      </p:sp>
    </p:spTree>
    <p:extLst>
      <p:ext uri="{BB962C8B-B14F-4D97-AF65-F5344CB8AC3E}">
        <p14:creationId xmlns:p14="http://schemas.microsoft.com/office/powerpoint/2010/main" val="32732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itting, building, sidewalk&#10;&#10;Description automatically generated">
            <a:extLst>
              <a:ext uri="{FF2B5EF4-FFF2-40B4-BE49-F238E27FC236}">
                <a16:creationId xmlns:a16="http://schemas.microsoft.com/office/drawing/2014/main" id="{4F400B37-252C-427D-9938-9BDD5DD36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20453" r="12538" b="-5178"/>
          <a:stretch/>
        </p:blipFill>
        <p:spPr>
          <a:xfrm>
            <a:off x="0" y="-1"/>
            <a:ext cx="9906000" cy="73056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20E84A-BD56-4285-AA06-791ED6D791A8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990077" y="1028700"/>
            <a:ext cx="1336550" cy="64039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93254A-FFA7-4171-896D-180BFA5FB2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81504" y="1669095"/>
            <a:ext cx="1989344" cy="35394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42CE00-FA96-4EE1-9D59-AAC847058E19}"/>
              </a:ext>
            </a:extLst>
          </p:cNvPr>
          <p:cNvSpPr txBox="1"/>
          <p:nvPr/>
        </p:nvSpPr>
        <p:spPr>
          <a:xfrm>
            <a:off x="2571749" y="1669094"/>
            <a:ext cx="1509755" cy="707886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 joint</a:t>
            </a:r>
          </a:p>
        </p:txBody>
      </p:sp>
    </p:spTree>
    <p:extLst>
      <p:ext uri="{BB962C8B-B14F-4D97-AF65-F5344CB8AC3E}">
        <p14:creationId xmlns:p14="http://schemas.microsoft.com/office/powerpoint/2010/main" val="4048913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inside of a building&#10;&#10;Description automatically generated">
            <a:extLst>
              <a:ext uri="{FF2B5EF4-FFF2-40B4-BE49-F238E27FC236}">
                <a16:creationId xmlns:a16="http://schemas.microsoft.com/office/drawing/2014/main" id="{EA7ED634-CD68-4586-8F48-09065216F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2" r="17116"/>
          <a:stretch/>
        </p:blipFill>
        <p:spPr>
          <a:xfrm>
            <a:off x="0" y="0"/>
            <a:ext cx="9906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81FF13-7A03-4F68-9BD9-50F72E68EC8E}"/>
              </a:ext>
            </a:extLst>
          </p:cNvPr>
          <p:cNvSpPr txBox="1"/>
          <p:nvPr/>
        </p:nvSpPr>
        <p:spPr>
          <a:xfrm>
            <a:off x="7743681" y="5177300"/>
            <a:ext cx="767177" cy="40011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05007-4041-45FA-B455-7FDFA2CD6670}"/>
              </a:ext>
            </a:extLst>
          </p:cNvPr>
          <p:cNvSpPr txBox="1"/>
          <p:nvPr/>
        </p:nvSpPr>
        <p:spPr>
          <a:xfrm>
            <a:off x="6986630" y="839220"/>
            <a:ext cx="1080901" cy="707886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Omega nogging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90BC04-FAD4-416D-80D8-7E0209BFEAE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848475" y="1547106"/>
            <a:ext cx="678606" cy="70079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7C3303-CD7C-4CAD-8E5E-3113D48DD849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228976" y="3114675"/>
            <a:ext cx="2456152" cy="69754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F0BC8B-9F99-4E83-A6D3-D642A8497FCE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685128" y="2514601"/>
            <a:ext cx="744247" cy="129761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772C85-396A-4ED4-9F38-227E55D4FC0E}"/>
              </a:ext>
            </a:extLst>
          </p:cNvPr>
          <p:cNvSpPr txBox="1"/>
          <p:nvPr/>
        </p:nvSpPr>
        <p:spPr>
          <a:xfrm>
            <a:off x="4821776" y="3812219"/>
            <a:ext cx="1726704" cy="707886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Staggered stud arrangement</a:t>
            </a:r>
          </a:p>
        </p:txBody>
      </p:sp>
    </p:spTree>
    <p:extLst>
      <p:ext uri="{BB962C8B-B14F-4D97-AF65-F5344CB8AC3E}">
        <p14:creationId xmlns:p14="http://schemas.microsoft.com/office/powerpoint/2010/main" val="1215443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able, bench, wooden&#10;&#10;Description automatically generated">
            <a:extLst>
              <a:ext uri="{FF2B5EF4-FFF2-40B4-BE49-F238E27FC236}">
                <a16:creationId xmlns:a16="http://schemas.microsoft.com/office/drawing/2014/main" id="{29E81E50-64FD-4E31-AB5D-BDE9FBC4FF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5"/>
          <a:stretch/>
        </p:blipFill>
        <p:spPr>
          <a:xfrm>
            <a:off x="0" y="0"/>
            <a:ext cx="9906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AB128C-D5DA-4C30-9D03-4EDA19D09F9B}"/>
              </a:ext>
            </a:extLst>
          </p:cNvPr>
          <p:cNvSpPr txBox="1"/>
          <p:nvPr/>
        </p:nvSpPr>
        <p:spPr>
          <a:xfrm>
            <a:off x="4797281" y="1595900"/>
            <a:ext cx="943119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3B3AC-7989-4117-BF71-EC67BAA013AD}"/>
              </a:ext>
            </a:extLst>
          </p:cNvPr>
          <p:cNvSpPr txBox="1"/>
          <p:nvPr/>
        </p:nvSpPr>
        <p:spPr>
          <a:xfrm>
            <a:off x="8458201" y="1735600"/>
            <a:ext cx="1104900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9B214-D28F-489A-8FFC-E12ADFCEF471}"/>
              </a:ext>
            </a:extLst>
          </p:cNvPr>
          <p:cNvSpPr txBox="1"/>
          <p:nvPr/>
        </p:nvSpPr>
        <p:spPr>
          <a:xfrm rot="299793">
            <a:off x="762000" y="2711651"/>
            <a:ext cx="1828799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669CD-FEBB-49BE-BD0B-F54CF6FC1C78}"/>
              </a:ext>
            </a:extLst>
          </p:cNvPr>
          <p:cNvSpPr txBox="1"/>
          <p:nvPr/>
        </p:nvSpPr>
        <p:spPr>
          <a:xfrm rot="299793">
            <a:off x="2631449" y="3920369"/>
            <a:ext cx="2171370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0D6E7-424A-40B8-8CC0-5F6B1973AFFF}"/>
              </a:ext>
            </a:extLst>
          </p:cNvPr>
          <p:cNvSpPr txBox="1"/>
          <p:nvPr/>
        </p:nvSpPr>
        <p:spPr>
          <a:xfrm>
            <a:off x="2288549" y="554869"/>
            <a:ext cx="2171370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</p:spTree>
    <p:extLst>
      <p:ext uri="{BB962C8B-B14F-4D97-AF65-F5344CB8AC3E}">
        <p14:creationId xmlns:p14="http://schemas.microsoft.com/office/powerpoint/2010/main" val="3116959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treet&#10;&#10;Description automatically generated">
            <a:extLst>
              <a:ext uri="{FF2B5EF4-FFF2-40B4-BE49-F238E27FC236}">
                <a16:creationId xmlns:a16="http://schemas.microsoft.com/office/drawing/2014/main" id="{5919E052-007F-4480-9C9F-4C25BA29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0CAD45A-3C95-446D-B6D1-D362E622A9ED}"/>
              </a:ext>
            </a:extLst>
          </p:cNvPr>
          <p:cNvCxnSpPr>
            <a:cxnSpLocks/>
          </p:cNvCxnSpPr>
          <p:nvPr/>
        </p:nvCxnSpPr>
        <p:spPr>
          <a:xfrm flipV="1">
            <a:off x="3817683" y="3571875"/>
            <a:ext cx="497142" cy="809717"/>
          </a:xfrm>
          <a:prstGeom prst="straightConnector1">
            <a:avLst/>
          </a:prstGeom>
          <a:ln w="508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9C20CB-3AFB-4238-8B17-94AD61D3E76E}"/>
              </a:ext>
            </a:extLst>
          </p:cNvPr>
          <p:cNvCxnSpPr>
            <a:cxnSpLocks/>
          </p:cNvCxnSpPr>
          <p:nvPr/>
        </p:nvCxnSpPr>
        <p:spPr>
          <a:xfrm flipV="1">
            <a:off x="3817683" y="3743325"/>
            <a:ext cx="1992567" cy="638268"/>
          </a:xfrm>
          <a:prstGeom prst="straightConnector1">
            <a:avLst/>
          </a:prstGeom>
          <a:ln w="508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D8ACB4-C6D4-4E12-9F45-55F980EACFD8}"/>
              </a:ext>
            </a:extLst>
          </p:cNvPr>
          <p:cNvSpPr txBox="1"/>
          <p:nvPr/>
        </p:nvSpPr>
        <p:spPr>
          <a:xfrm>
            <a:off x="2785143" y="4425513"/>
            <a:ext cx="1329658" cy="1754326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calcinated fire side plasterboard Pb1, Pb2 and Pb3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289B10-8688-4068-B804-511D179B3A31}"/>
              </a:ext>
            </a:extLst>
          </p:cNvPr>
          <p:cNvCxnSpPr>
            <a:cxnSpLocks/>
          </p:cNvCxnSpPr>
          <p:nvPr/>
        </p:nvCxnSpPr>
        <p:spPr>
          <a:xfrm flipV="1">
            <a:off x="4751887" y="5020822"/>
            <a:ext cx="497832" cy="714640"/>
          </a:xfrm>
          <a:prstGeom prst="straightConnector1">
            <a:avLst/>
          </a:prstGeom>
          <a:ln w="508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F596EA-BD16-42E1-8EA9-312BA07C0492}"/>
              </a:ext>
            </a:extLst>
          </p:cNvPr>
          <p:cNvCxnSpPr>
            <a:cxnSpLocks/>
          </p:cNvCxnSpPr>
          <p:nvPr/>
        </p:nvCxnSpPr>
        <p:spPr>
          <a:xfrm flipV="1">
            <a:off x="4751887" y="5637927"/>
            <a:ext cx="2110750" cy="97536"/>
          </a:xfrm>
          <a:prstGeom prst="straightConnector1">
            <a:avLst/>
          </a:prstGeom>
          <a:ln w="508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41AD73-4A7C-45C6-BE63-4607ED39B205}"/>
              </a:ext>
            </a:extLst>
          </p:cNvPr>
          <p:cNvSpPr txBox="1"/>
          <p:nvPr/>
        </p:nvSpPr>
        <p:spPr>
          <a:xfrm>
            <a:off x="4307619" y="5919781"/>
            <a:ext cx="1061256" cy="64633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Intact Pb3</a:t>
            </a:r>
          </a:p>
        </p:txBody>
      </p:sp>
    </p:spTree>
    <p:extLst>
      <p:ext uri="{BB962C8B-B14F-4D97-AF65-F5344CB8AC3E}">
        <p14:creationId xmlns:p14="http://schemas.microsoft.com/office/powerpoint/2010/main" val="3159258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99479F69-7935-475A-A48C-AD29E3D65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0" b="9449"/>
          <a:stretch/>
        </p:blipFill>
        <p:spPr>
          <a:xfrm rot="10800000">
            <a:off x="-3" y="-3"/>
            <a:ext cx="9906001" cy="685800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8F0BC7-FD18-4112-9F65-2F9C4EE3D3D5}"/>
              </a:ext>
            </a:extLst>
          </p:cNvPr>
          <p:cNvCxnSpPr>
            <a:cxnSpLocks/>
          </p:cNvCxnSpPr>
          <p:nvPr/>
        </p:nvCxnSpPr>
        <p:spPr>
          <a:xfrm flipH="1" flipV="1">
            <a:off x="3364011" y="1093024"/>
            <a:ext cx="1611398" cy="103120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1CC99C-5470-43A9-AC0C-C8434430EE0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364010" y="2091309"/>
            <a:ext cx="1644074" cy="28027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7BB15F-6027-462D-AF1B-78EDFB43BA44}"/>
              </a:ext>
            </a:extLst>
          </p:cNvPr>
          <p:cNvSpPr txBox="1"/>
          <p:nvPr/>
        </p:nvSpPr>
        <p:spPr>
          <a:xfrm>
            <a:off x="5008084" y="1583477"/>
            <a:ext cx="1239428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Studs After Fire 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2114D-266B-4B24-A17D-AB34A697B988}"/>
              </a:ext>
            </a:extLst>
          </p:cNvPr>
          <p:cNvSpPr txBox="1"/>
          <p:nvPr/>
        </p:nvSpPr>
        <p:spPr>
          <a:xfrm>
            <a:off x="2258185" y="3839640"/>
            <a:ext cx="937776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Fire-HF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C3CDB4-1D87-4A99-95B6-0C65497F0980}"/>
              </a:ext>
            </a:extLst>
          </p:cNvPr>
          <p:cNvSpPr txBox="1"/>
          <p:nvPr/>
        </p:nvSpPr>
        <p:spPr>
          <a:xfrm>
            <a:off x="3087554" y="4725503"/>
            <a:ext cx="937776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Fire-CF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FFBF7-9FDF-4BB2-AB88-A8975778AEC7}"/>
              </a:ext>
            </a:extLst>
          </p:cNvPr>
          <p:cNvSpPr txBox="1"/>
          <p:nvPr/>
        </p:nvSpPr>
        <p:spPr>
          <a:xfrm>
            <a:off x="4561712" y="5064057"/>
            <a:ext cx="102277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 err="1"/>
              <a:t>Amb</a:t>
            </a:r>
            <a:r>
              <a:rPr lang="en-AU" dirty="0"/>
              <a:t>-HF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ABE7E-C2A9-4C0F-93BF-1489345D4240}"/>
              </a:ext>
            </a:extLst>
          </p:cNvPr>
          <p:cNvSpPr txBox="1"/>
          <p:nvPr/>
        </p:nvSpPr>
        <p:spPr>
          <a:xfrm>
            <a:off x="5839612" y="5791631"/>
            <a:ext cx="1022775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 err="1"/>
              <a:t>Amb</a:t>
            </a:r>
            <a:r>
              <a:rPr lang="en-AU" dirty="0"/>
              <a:t>-CF</a:t>
            </a:r>
          </a:p>
        </p:txBody>
      </p:sp>
    </p:spTree>
    <p:extLst>
      <p:ext uri="{BB962C8B-B14F-4D97-AF65-F5344CB8AC3E}">
        <p14:creationId xmlns:p14="http://schemas.microsoft.com/office/powerpoint/2010/main" val="79175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rty building&#10;&#10;Description automatically generated">
            <a:extLst>
              <a:ext uri="{FF2B5EF4-FFF2-40B4-BE49-F238E27FC236}">
                <a16:creationId xmlns:a16="http://schemas.microsoft.com/office/drawing/2014/main" id="{45623184-BAE2-4E24-A994-4D710684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3269"/>
          <a:stretch/>
        </p:blipFill>
        <p:spPr>
          <a:xfrm rot="5400000">
            <a:off x="1657904" y="233039"/>
            <a:ext cx="6858000" cy="639192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D8A63F-5875-4C35-AE0F-E2CC3D5E9095}"/>
              </a:ext>
            </a:extLst>
          </p:cNvPr>
          <p:cNvCxnSpPr>
            <a:cxnSpLocks/>
          </p:cNvCxnSpPr>
          <p:nvPr/>
        </p:nvCxnSpPr>
        <p:spPr>
          <a:xfrm flipH="1">
            <a:off x="4953000" y="3728621"/>
            <a:ext cx="1341268" cy="71909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11185C-9C39-437D-97A2-2AD5DA7C1B7A}"/>
              </a:ext>
            </a:extLst>
          </p:cNvPr>
          <p:cNvSpPr txBox="1"/>
          <p:nvPr/>
        </p:nvSpPr>
        <p:spPr>
          <a:xfrm>
            <a:off x="5749248" y="2621547"/>
            <a:ext cx="1686725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Fire Side</a:t>
            </a:r>
          </a:p>
          <a:p>
            <a:r>
              <a:rPr lang="en-AU" dirty="0"/>
              <a:t>Plasterboard</a:t>
            </a:r>
          </a:p>
          <a:p>
            <a:r>
              <a:rPr lang="en-AU" dirty="0"/>
              <a:t>Fall-Off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FC0124-819A-4300-B42C-A04537753903}"/>
              </a:ext>
            </a:extLst>
          </p:cNvPr>
          <p:cNvCxnSpPr>
            <a:cxnSpLocks/>
          </p:cNvCxnSpPr>
          <p:nvPr/>
        </p:nvCxnSpPr>
        <p:spPr>
          <a:xfrm flipV="1">
            <a:off x="3604334" y="2743200"/>
            <a:ext cx="1020932" cy="48827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BBB096-26E9-43B1-B06E-0B4A92CB35EE}"/>
              </a:ext>
            </a:extLst>
          </p:cNvPr>
          <p:cNvSpPr txBox="1"/>
          <p:nvPr/>
        </p:nvSpPr>
        <p:spPr>
          <a:xfrm>
            <a:off x="3101389" y="3062797"/>
            <a:ext cx="946828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Furnace</a:t>
            </a:r>
          </a:p>
          <a:p>
            <a:r>
              <a:rPr lang="en-AU" dirty="0"/>
              <a:t>Burner</a:t>
            </a:r>
          </a:p>
        </p:txBody>
      </p:sp>
    </p:spTree>
    <p:extLst>
      <p:ext uri="{BB962C8B-B14F-4D97-AF65-F5344CB8AC3E}">
        <p14:creationId xmlns:p14="http://schemas.microsoft.com/office/powerpoint/2010/main" val="36485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ooden, kitchen, building, table&#10;&#10;Description automatically generated">
            <a:extLst>
              <a:ext uri="{FF2B5EF4-FFF2-40B4-BE49-F238E27FC236}">
                <a16:creationId xmlns:a16="http://schemas.microsoft.com/office/drawing/2014/main" id="{A4D79994-1787-43D4-89A3-05B02C3D9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A9C4D-4586-4217-946B-1AC97FD16D31}"/>
              </a:ext>
            </a:extLst>
          </p:cNvPr>
          <p:cNvSpPr txBox="1"/>
          <p:nvPr/>
        </p:nvSpPr>
        <p:spPr>
          <a:xfrm>
            <a:off x="3978356" y="517747"/>
            <a:ext cx="175260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Beam (WB)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8FDE9-5981-4F0E-BE37-3C72E97AACCA}"/>
              </a:ext>
            </a:extLst>
          </p:cNvPr>
          <p:cNvSpPr txBox="1"/>
          <p:nvPr/>
        </p:nvSpPr>
        <p:spPr>
          <a:xfrm>
            <a:off x="1207363" y="1974007"/>
            <a:ext cx="1075670" cy="92333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Universal Column (UC)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7CA71-0A8D-4513-B4C8-B6E50CD39A70}"/>
              </a:ext>
            </a:extLst>
          </p:cNvPr>
          <p:cNvSpPr txBox="1"/>
          <p:nvPr/>
        </p:nvSpPr>
        <p:spPr>
          <a:xfrm>
            <a:off x="3930881" y="6379862"/>
            <a:ext cx="201930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 Beam (UB)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9C2924-7403-4BF7-BB71-C680A9EAB09E}"/>
              </a:ext>
            </a:extLst>
          </p:cNvPr>
          <p:cNvCxnSpPr>
            <a:cxnSpLocks/>
          </p:cNvCxnSpPr>
          <p:nvPr/>
        </p:nvCxnSpPr>
        <p:spPr>
          <a:xfrm flipH="1">
            <a:off x="2686531" y="5140530"/>
            <a:ext cx="388620" cy="717130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ADB9E0-4F97-4F7D-95A9-8A9CBDCBA519}"/>
              </a:ext>
            </a:extLst>
          </p:cNvPr>
          <p:cNvCxnSpPr>
            <a:cxnSpLocks/>
          </p:cNvCxnSpPr>
          <p:nvPr/>
        </p:nvCxnSpPr>
        <p:spPr>
          <a:xfrm>
            <a:off x="3075151" y="5140530"/>
            <a:ext cx="1355733" cy="601960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6D90CF-3EFA-4522-BF9B-89633D18354D}"/>
              </a:ext>
            </a:extLst>
          </p:cNvPr>
          <p:cNvCxnSpPr>
            <a:cxnSpLocks/>
          </p:cNvCxnSpPr>
          <p:nvPr/>
        </p:nvCxnSpPr>
        <p:spPr>
          <a:xfrm>
            <a:off x="3068487" y="5140530"/>
            <a:ext cx="448704" cy="601960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FBD4DA-52C7-492C-A818-CF0EC585E039}"/>
              </a:ext>
            </a:extLst>
          </p:cNvPr>
          <p:cNvCxnSpPr>
            <a:cxnSpLocks/>
          </p:cNvCxnSpPr>
          <p:nvPr/>
        </p:nvCxnSpPr>
        <p:spPr>
          <a:xfrm>
            <a:off x="3075151" y="5139403"/>
            <a:ext cx="3878607" cy="589684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62DE68-6643-49B9-9A4D-C287DB0EB50C}"/>
              </a:ext>
            </a:extLst>
          </p:cNvPr>
          <p:cNvCxnSpPr>
            <a:cxnSpLocks/>
          </p:cNvCxnSpPr>
          <p:nvPr/>
        </p:nvCxnSpPr>
        <p:spPr>
          <a:xfrm>
            <a:off x="3068487" y="5145753"/>
            <a:ext cx="3041492" cy="596087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4C4697-D5CF-4769-A604-6D9D127DADB4}"/>
              </a:ext>
            </a:extLst>
          </p:cNvPr>
          <p:cNvCxnSpPr>
            <a:cxnSpLocks/>
          </p:cNvCxnSpPr>
          <p:nvPr/>
        </p:nvCxnSpPr>
        <p:spPr>
          <a:xfrm>
            <a:off x="3075151" y="5145753"/>
            <a:ext cx="2101759" cy="588557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B4DF99-3606-45AB-89AA-679DFBFD46C5}"/>
              </a:ext>
            </a:extLst>
          </p:cNvPr>
          <p:cNvSpPr txBox="1"/>
          <p:nvPr/>
        </p:nvSpPr>
        <p:spPr>
          <a:xfrm>
            <a:off x="2067218" y="4440005"/>
            <a:ext cx="1551622" cy="64633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Rams and Loading Plates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A02C2-3135-43BA-BF1B-9DE7E9656D1E}"/>
              </a:ext>
            </a:extLst>
          </p:cNvPr>
          <p:cNvSpPr txBox="1"/>
          <p:nvPr/>
        </p:nvSpPr>
        <p:spPr>
          <a:xfrm>
            <a:off x="7274146" y="1824566"/>
            <a:ext cx="1075670" cy="923330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Universal Column (UC)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08D803-28B0-4BDD-886C-A8CD108241FD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730956" y="3515557"/>
            <a:ext cx="474535" cy="601283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5442CC-89BF-43D2-985C-3DF03388E3F9}"/>
              </a:ext>
            </a:extLst>
          </p:cNvPr>
          <p:cNvCxnSpPr>
            <a:cxnSpLocks/>
          </p:cNvCxnSpPr>
          <p:nvPr/>
        </p:nvCxnSpPr>
        <p:spPr>
          <a:xfrm flipH="1">
            <a:off x="5730956" y="4123190"/>
            <a:ext cx="474535" cy="484321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7C1EFE9-8E6A-453A-8BF6-1F236DF4DD4F}"/>
              </a:ext>
            </a:extLst>
          </p:cNvPr>
          <p:cNvSpPr txBox="1"/>
          <p:nvPr/>
        </p:nvSpPr>
        <p:spPr>
          <a:xfrm>
            <a:off x="6205491" y="3793674"/>
            <a:ext cx="965895" cy="64633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 Burners</a:t>
            </a:r>
          </a:p>
        </p:txBody>
      </p:sp>
    </p:spTree>
    <p:extLst>
      <p:ext uri="{BB962C8B-B14F-4D97-AF65-F5344CB8AC3E}">
        <p14:creationId xmlns:p14="http://schemas.microsoft.com/office/powerpoint/2010/main" val="311023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inside of a building&#10;&#10;Description automatically generated">
            <a:extLst>
              <a:ext uri="{FF2B5EF4-FFF2-40B4-BE49-F238E27FC236}">
                <a16:creationId xmlns:a16="http://schemas.microsoft.com/office/drawing/2014/main" id="{A579A11D-E1A4-4CF8-845A-881B2942E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BF128-17FE-4688-B9A7-4BD01ACD6603}"/>
              </a:ext>
            </a:extLst>
          </p:cNvPr>
          <p:cNvSpPr txBox="1"/>
          <p:nvPr/>
        </p:nvSpPr>
        <p:spPr>
          <a:xfrm>
            <a:off x="3681707" y="4527579"/>
            <a:ext cx="1636018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Plasterboard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41759-22CE-48D3-87E7-7A92B8482547}"/>
              </a:ext>
            </a:extLst>
          </p:cNvPr>
          <p:cNvSpPr txBox="1"/>
          <p:nvPr/>
        </p:nvSpPr>
        <p:spPr>
          <a:xfrm>
            <a:off x="4766263" y="3321696"/>
            <a:ext cx="1636018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Stud-Row1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760B7-70B1-48E2-ACA9-D5F3E9E542F4}"/>
              </a:ext>
            </a:extLst>
          </p:cNvPr>
          <p:cNvSpPr txBox="1"/>
          <p:nvPr/>
        </p:nvSpPr>
        <p:spPr>
          <a:xfrm>
            <a:off x="5815308" y="4246453"/>
            <a:ext cx="1636018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Stud-Row2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4562C-6D58-42ED-A64B-6738EC8A23FE}"/>
              </a:ext>
            </a:extLst>
          </p:cNvPr>
          <p:cNvSpPr txBox="1"/>
          <p:nvPr/>
        </p:nvSpPr>
        <p:spPr>
          <a:xfrm rot="18662216">
            <a:off x="7637757" y="4005867"/>
            <a:ext cx="1636018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Track-Row1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7F333-5F70-4E49-A89F-9FCD71961A6A}"/>
              </a:ext>
            </a:extLst>
          </p:cNvPr>
          <p:cNvSpPr txBox="1"/>
          <p:nvPr/>
        </p:nvSpPr>
        <p:spPr>
          <a:xfrm rot="18662216">
            <a:off x="8021797" y="4719940"/>
            <a:ext cx="1636018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Track-Row2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869DB-FFCC-45DD-8A24-6DC26F37F046}"/>
              </a:ext>
            </a:extLst>
          </p:cNvPr>
          <p:cNvSpPr txBox="1"/>
          <p:nvPr/>
        </p:nvSpPr>
        <p:spPr>
          <a:xfrm rot="20312120">
            <a:off x="1391011" y="3343356"/>
            <a:ext cx="2111204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Nogging-Row1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48824-8960-4938-A49C-D6BB4D9E130D}"/>
              </a:ext>
            </a:extLst>
          </p:cNvPr>
          <p:cNvSpPr txBox="1"/>
          <p:nvPr/>
        </p:nvSpPr>
        <p:spPr>
          <a:xfrm rot="20312120">
            <a:off x="1815210" y="3873521"/>
            <a:ext cx="2111204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Nogging-Row2</a:t>
            </a:r>
          </a:p>
        </p:txBody>
      </p:sp>
    </p:spTree>
    <p:extLst>
      <p:ext uri="{BB962C8B-B14F-4D97-AF65-F5344CB8AC3E}">
        <p14:creationId xmlns:p14="http://schemas.microsoft.com/office/powerpoint/2010/main" val="187475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inside of a building&#10;&#10;Description automatically generated">
            <a:extLst>
              <a:ext uri="{FF2B5EF4-FFF2-40B4-BE49-F238E27FC236}">
                <a16:creationId xmlns:a16="http://schemas.microsoft.com/office/drawing/2014/main" id="{F5A9CABB-0147-4B62-900F-39BD07DC1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2F2F5-7F90-4613-836F-ACB1C3A78CB5}"/>
              </a:ext>
            </a:extLst>
          </p:cNvPr>
          <p:cNvSpPr txBox="1"/>
          <p:nvPr/>
        </p:nvSpPr>
        <p:spPr>
          <a:xfrm>
            <a:off x="7055222" y="5410891"/>
            <a:ext cx="2159800" cy="76944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Constructed test wall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EB9CA-7C95-4191-9F92-011CF4650DCA}"/>
              </a:ext>
            </a:extLst>
          </p:cNvPr>
          <p:cNvSpPr txBox="1"/>
          <p:nvPr/>
        </p:nvSpPr>
        <p:spPr>
          <a:xfrm>
            <a:off x="6361501" y="3765580"/>
            <a:ext cx="1636018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Plasterboard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A1A37-FCD7-40D1-B315-F56BC1367586}"/>
              </a:ext>
            </a:extLst>
          </p:cNvPr>
          <p:cNvSpPr txBox="1"/>
          <p:nvPr/>
        </p:nvSpPr>
        <p:spPr>
          <a:xfrm>
            <a:off x="851211" y="3775906"/>
            <a:ext cx="1636018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Stud-Row1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3BB41-564C-488A-ACD2-61D810449FBC}"/>
              </a:ext>
            </a:extLst>
          </p:cNvPr>
          <p:cNvSpPr txBox="1"/>
          <p:nvPr/>
        </p:nvSpPr>
        <p:spPr>
          <a:xfrm>
            <a:off x="684015" y="4406252"/>
            <a:ext cx="1636018" cy="38472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Stud-Row2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E559-B1FF-457F-870C-38758FC39C86}"/>
              </a:ext>
            </a:extLst>
          </p:cNvPr>
          <p:cNvSpPr txBox="1"/>
          <p:nvPr/>
        </p:nvSpPr>
        <p:spPr>
          <a:xfrm>
            <a:off x="3921621" y="2828975"/>
            <a:ext cx="1636018" cy="76944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500" dirty="0"/>
              <a:t>Plasterboard joint</a:t>
            </a:r>
          </a:p>
        </p:txBody>
      </p:sp>
    </p:spTree>
    <p:extLst>
      <p:ext uri="{BB962C8B-B14F-4D97-AF65-F5344CB8AC3E}">
        <p14:creationId xmlns:p14="http://schemas.microsoft.com/office/powerpoint/2010/main" val="376953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91E7F6B0-49AD-4F2F-9F4C-A8249071E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F4823-17A4-4E29-8EE4-A3A976950665}"/>
              </a:ext>
            </a:extLst>
          </p:cNvPr>
          <p:cNvSpPr txBox="1"/>
          <p:nvPr/>
        </p:nvSpPr>
        <p:spPr>
          <a:xfrm>
            <a:off x="1650507" y="1304054"/>
            <a:ext cx="2060505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Plasterboard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2C690A-991F-4966-B4AD-F34202A22756}"/>
              </a:ext>
            </a:extLst>
          </p:cNvPr>
          <p:cNvCxnSpPr>
            <a:cxnSpLocks/>
          </p:cNvCxnSpPr>
          <p:nvPr/>
        </p:nvCxnSpPr>
        <p:spPr>
          <a:xfrm flipH="1">
            <a:off x="7155402" y="2432482"/>
            <a:ext cx="612560" cy="57704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116C85-DE3A-47B7-8314-086F72719B7D}"/>
              </a:ext>
            </a:extLst>
          </p:cNvPr>
          <p:cNvSpPr txBox="1"/>
          <p:nvPr/>
        </p:nvSpPr>
        <p:spPr>
          <a:xfrm>
            <a:off x="2486487" y="3688706"/>
            <a:ext cx="2060505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Glass Fibre Insulation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4408D-EC34-4F25-BDE6-9AF4333CFFC3}"/>
              </a:ext>
            </a:extLst>
          </p:cNvPr>
          <p:cNvSpPr txBox="1"/>
          <p:nvPr/>
        </p:nvSpPr>
        <p:spPr>
          <a:xfrm>
            <a:off x="7767961" y="2299833"/>
            <a:ext cx="1446467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Nogging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85BEF-0AD1-484B-BD57-66E6DBCBB6E3}"/>
              </a:ext>
            </a:extLst>
          </p:cNvPr>
          <p:cNvSpPr txBox="1"/>
          <p:nvPr/>
        </p:nvSpPr>
        <p:spPr>
          <a:xfrm>
            <a:off x="5787202" y="3603853"/>
            <a:ext cx="1980759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Stud Row-1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208FC5-AA78-45C1-9B71-146D0E2F1F1A}"/>
              </a:ext>
            </a:extLst>
          </p:cNvPr>
          <p:cNvSpPr txBox="1"/>
          <p:nvPr/>
        </p:nvSpPr>
        <p:spPr>
          <a:xfrm>
            <a:off x="6554823" y="5522909"/>
            <a:ext cx="1980759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Stud Row-2</a:t>
            </a:r>
          </a:p>
        </p:txBody>
      </p:sp>
    </p:spTree>
    <p:extLst>
      <p:ext uri="{BB962C8B-B14F-4D97-AF65-F5344CB8AC3E}">
        <p14:creationId xmlns:p14="http://schemas.microsoft.com/office/powerpoint/2010/main" val="1494705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able, food, building&#10;&#10;Description automatically generated">
            <a:extLst>
              <a:ext uri="{FF2B5EF4-FFF2-40B4-BE49-F238E27FC236}">
                <a16:creationId xmlns:a16="http://schemas.microsoft.com/office/drawing/2014/main" id="{6FD516FA-A0D8-452A-91FE-DA6B5358A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9E5A55-6CB6-4035-8685-E0D5242CBD76}"/>
              </a:ext>
            </a:extLst>
          </p:cNvPr>
          <p:cNvSpPr txBox="1"/>
          <p:nvPr/>
        </p:nvSpPr>
        <p:spPr>
          <a:xfrm>
            <a:off x="1650507" y="1304054"/>
            <a:ext cx="2060505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Plasterboard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D66A8-6E89-4F58-92A6-30E13A2A729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722647" y="5113539"/>
            <a:ext cx="667271" cy="24923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1645A1-31E0-4788-A8E5-563AB8138D69}"/>
              </a:ext>
            </a:extLst>
          </p:cNvPr>
          <p:cNvSpPr txBox="1"/>
          <p:nvPr/>
        </p:nvSpPr>
        <p:spPr>
          <a:xfrm>
            <a:off x="1650507" y="4330856"/>
            <a:ext cx="2408953" cy="14677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Glass Fibre Insulation – Ambient 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43618-B7FC-4558-86D6-A16BE467E21E}"/>
              </a:ext>
            </a:extLst>
          </p:cNvPr>
          <p:cNvSpPr txBox="1"/>
          <p:nvPr/>
        </p:nvSpPr>
        <p:spPr>
          <a:xfrm rot="227099">
            <a:off x="5521911" y="2764912"/>
            <a:ext cx="1446467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Nogging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26124-7059-4728-AB72-3310AEF32280}"/>
              </a:ext>
            </a:extLst>
          </p:cNvPr>
          <p:cNvSpPr txBox="1"/>
          <p:nvPr/>
        </p:nvSpPr>
        <p:spPr>
          <a:xfrm rot="3998412">
            <a:off x="6507700" y="5215149"/>
            <a:ext cx="1980759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Stud Row-2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509FA-0C67-4A2C-8062-468738C08AC5}"/>
              </a:ext>
            </a:extLst>
          </p:cNvPr>
          <p:cNvSpPr txBox="1"/>
          <p:nvPr/>
        </p:nvSpPr>
        <p:spPr>
          <a:xfrm rot="3874889">
            <a:off x="7911150" y="4554444"/>
            <a:ext cx="1980759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Stud Row-1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C7580E-E7B5-4E66-99CA-3A8EA57B7A17}"/>
              </a:ext>
            </a:extLst>
          </p:cNvPr>
          <p:cNvSpPr txBox="1"/>
          <p:nvPr/>
        </p:nvSpPr>
        <p:spPr>
          <a:xfrm rot="227099">
            <a:off x="7205438" y="986683"/>
            <a:ext cx="1819796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2800" dirty="0"/>
              <a:t>Track-Row1</a:t>
            </a:r>
          </a:p>
        </p:txBody>
      </p:sp>
    </p:spTree>
    <p:extLst>
      <p:ext uri="{BB962C8B-B14F-4D97-AF65-F5344CB8AC3E}">
        <p14:creationId xmlns:p14="http://schemas.microsoft.com/office/powerpoint/2010/main" val="4052177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2751</TotalTime>
  <Words>254</Words>
  <Application>Microsoft Office PowerPoint</Application>
  <PresentationFormat>A4 Paper (210x297 mm)</PresentationFormat>
  <Paragraphs>142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T1-fully-built.pdf</dc:title>
  <dc:creator>Harikrishnan Magarabooshanam</dc:creator>
  <cp:lastModifiedBy>Harikrishnan Magarabooshanam</cp:lastModifiedBy>
  <cp:revision>71</cp:revision>
  <dcterms:created xsi:type="dcterms:W3CDTF">2019-09-11T03:49:25Z</dcterms:created>
  <dcterms:modified xsi:type="dcterms:W3CDTF">2020-03-15T08:45:14Z</dcterms:modified>
</cp:coreProperties>
</file>